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Light" panose="020B03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jNiZaTXTUsqfBgnMNs/vDOC2gp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8"/>
    <p:restoredTop sz="90204"/>
  </p:normalViewPr>
  <p:slideViewPr>
    <p:cSldViewPr snapToGrid="0" snapToObjects="1">
      <p:cViewPr varScale="1">
        <p:scale>
          <a:sx n="110" d="100"/>
          <a:sy n="110" d="100"/>
        </p:scale>
        <p:origin x="1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66-7548-AB83-45A5794F870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066-7548-AB83-45A5794F870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66-7548-AB83-45A5794F870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066-7548-AB83-45A5794F8703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066-7548-AB83-45A5794F8703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066-7548-AB83-45A5794F8703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066-7548-AB83-45A5794F8703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0066-7548-AB83-45A5794F8703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066-7548-AB83-45A5794F8703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0066-7548-AB83-45A5794F870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066-7548-AB83-45A5794F870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066-7548-AB83-45A5794F870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066-7548-AB83-45A5794F870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0066-7548-AB83-45A5794F870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066-7548-AB83-45A5794F870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0066-7548-AB83-45A5794F870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066-7548-AB83-45A5794F870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0066-7548-AB83-45A5794F870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0066-7548-AB83-45A5794F870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0066-7548-AB83-45A5794F870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Integrated Oil &amp; Gas</c:v>
                </c:pt>
                <c:pt idx="1">
                  <c:v>Independent Oil &amp; Gas</c:v>
                </c:pt>
                <c:pt idx="2">
                  <c:v>Consultancy</c:v>
                </c:pt>
                <c:pt idx="3">
                  <c:v>Services Contractor</c:v>
                </c:pt>
                <c:pt idx="4">
                  <c:v>Equipment Provider</c:v>
                </c:pt>
                <c:pt idx="5">
                  <c:v>Software Provider</c:v>
                </c:pt>
                <c:pt idx="6">
                  <c:v>Government</c:v>
                </c:pt>
                <c:pt idx="7">
                  <c:v>Academia</c:v>
                </c:pt>
                <c:pt idx="8">
                  <c:v>Other</c:v>
                </c:pt>
                <c:pt idx="9">
                  <c:v>N/A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103</c:v>
                </c:pt>
                <c:pt idx="1">
                  <c:v>101</c:v>
                </c:pt>
                <c:pt idx="2">
                  <c:v>94</c:v>
                </c:pt>
                <c:pt idx="3">
                  <c:v>167</c:v>
                </c:pt>
                <c:pt idx="4">
                  <c:v>13</c:v>
                </c:pt>
                <c:pt idx="5">
                  <c:v>46</c:v>
                </c:pt>
                <c:pt idx="6">
                  <c:v>9</c:v>
                </c:pt>
                <c:pt idx="7">
                  <c:v>67</c:v>
                </c:pt>
                <c:pt idx="8">
                  <c:v>31</c:v>
                </c:pt>
                <c:pt idx="9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6-7548-AB83-45A5794F870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968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126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www.linkedin.com/groups/12298277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association-of-petroleum-surveying-and-geomatics-apsg/?viewAsMember=true" TargetMode="External"/><Relationship Id="rId5" Type="http://schemas.openxmlformats.org/officeDocument/2006/relationships/hyperlink" Target="https://www.facebook.com/APSGinfo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hair@apsg.inf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9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r="12986"/>
          <a:stretch/>
        </p:blipFill>
        <p:spPr>
          <a:xfrm>
            <a:off x="2778369" y="0"/>
            <a:ext cx="94136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168017" y="0"/>
            <a:ext cx="2708524" cy="6858000"/>
          </a:xfrm>
          <a:prstGeom prst="parallelogram">
            <a:avLst>
              <a:gd name="adj" fmla="val 25000"/>
            </a:avLst>
          </a:prstGeom>
          <a:solidFill>
            <a:srgbClr val="729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3130062"/>
            <a:ext cx="7995139" cy="2286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93785" y="3305313"/>
            <a:ext cx="7784124" cy="200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Light"/>
              <a:buNone/>
            </a:pPr>
            <a:r>
              <a:rPr lang="en-US" sz="44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APSG 43: </a:t>
            </a:r>
            <a:r>
              <a:rPr lang="en-US" sz="4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IMPACT OF AUTOMATION ON THE GEODETIC WORKFLOW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9210211" y="5699284"/>
            <a:ext cx="2981789" cy="822961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718" y="5856637"/>
            <a:ext cx="2594650" cy="6656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9499531" y="5833765"/>
            <a:ext cx="24031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 Echols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APSG Chair</a:t>
            </a: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-1" y="329456"/>
            <a:ext cx="4827493" cy="13586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30589" y="35466"/>
            <a:ext cx="4566311" cy="200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lang="en-US" sz="4400" b="1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WELCOME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/>
          <p:nvPr/>
        </p:nvSpPr>
        <p:spPr>
          <a:xfrm>
            <a:off x="-119743" y="0"/>
            <a:ext cx="13655439" cy="6866725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718" y="5856637"/>
            <a:ext cx="2594650" cy="66560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/>
          <p:nvPr/>
        </p:nvSpPr>
        <p:spPr>
          <a:xfrm>
            <a:off x="2916820" y="6136687"/>
            <a:ext cx="9275180" cy="9628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4">
            <a:alphaModFix/>
          </a:blip>
          <a:srcRect t="2246" b="53257"/>
          <a:stretch/>
        </p:blipFill>
        <p:spPr>
          <a:xfrm>
            <a:off x="1335421" y="1349535"/>
            <a:ext cx="5575507" cy="450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/>
          <p:cNvPicPr preferRelativeResize="0"/>
          <p:nvPr/>
        </p:nvPicPr>
        <p:blipFill rotWithShape="1">
          <a:blip r:embed="rId4">
            <a:alphaModFix/>
          </a:blip>
          <a:srcRect t="46494" b="2184"/>
          <a:stretch/>
        </p:blipFill>
        <p:spPr>
          <a:xfrm>
            <a:off x="6587435" y="1274087"/>
            <a:ext cx="5101215" cy="475598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/>
          <p:nvPr/>
        </p:nvSpPr>
        <p:spPr>
          <a:xfrm>
            <a:off x="5197546" y="132507"/>
            <a:ext cx="6994453" cy="1041692"/>
          </a:xfrm>
          <a:prstGeom prst="rect">
            <a:avLst/>
          </a:prstGeom>
          <a:solidFill>
            <a:srgbClr val="729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5550794" y="175336"/>
            <a:ext cx="6994453" cy="98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r>
              <a:rPr lang="en-US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 each talk…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Leave your questions in the COMMENTS.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Answer any poll questions provided by the speaker.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0" y="1266538"/>
            <a:ext cx="5173884" cy="446515"/>
          </a:xfrm>
          <a:prstGeom prst="rect">
            <a:avLst/>
          </a:prstGeom>
          <a:solidFill>
            <a:srgbClr val="729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299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4800"/>
              <a:buFont typeface="Open Sans Light"/>
              <a:buNone/>
            </a:pPr>
            <a:r>
              <a:rPr lang="en-US" sz="4800" b="1">
                <a:solidFill>
                  <a:srgbClr val="30303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SAFETY BRIEFING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9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Char char="•"/>
            </a:pPr>
            <a:r>
              <a:rPr lang="en-US" dirty="0">
                <a:solidFill>
                  <a:srgbClr val="303030"/>
                </a:solidFill>
              </a:rPr>
              <a:t>We hope APSG members, their families, and the community at large are staying healthy during the spread of coronavirus (COVID-19).</a:t>
            </a:r>
            <a:endParaRPr dirty="0">
              <a:solidFill>
                <a:srgbClr val="30303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800"/>
              <a:buChar char="•"/>
            </a:pPr>
            <a:r>
              <a:rPr lang="en-US" dirty="0">
                <a:solidFill>
                  <a:srgbClr val="303030"/>
                </a:solidFill>
              </a:rPr>
              <a:t>As areas slowly begin to relax social distancing restrictions, a few reminders for keeping everyone safe:</a:t>
            </a:r>
            <a:endParaRPr dirty="0">
              <a:solidFill>
                <a:srgbClr val="303030"/>
              </a:solidFill>
            </a:endParaRPr>
          </a:p>
          <a:p>
            <a:pPr marL="685800" lvl="1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200"/>
              <a:buChar char="•"/>
            </a:pPr>
            <a:r>
              <a:rPr lang="en-US" sz="2800" dirty="0">
                <a:solidFill>
                  <a:srgbClr val="303030"/>
                </a:solidFill>
              </a:rPr>
              <a:t>Stay home if you’re not feeling well.</a:t>
            </a:r>
            <a:endParaRPr sz="2800" dirty="0">
              <a:solidFill>
                <a:srgbClr val="303030"/>
              </a:solidFill>
            </a:endParaRPr>
          </a:p>
          <a:p>
            <a:pPr marL="685800" lvl="1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200"/>
              <a:buChar char="•"/>
            </a:pPr>
            <a:r>
              <a:rPr lang="en-US" sz="2800" dirty="0">
                <a:solidFill>
                  <a:srgbClr val="303030"/>
                </a:solidFill>
              </a:rPr>
              <a:t>Keep your distance.</a:t>
            </a:r>
            <a:endParaRPr sz="2800" dirty="0">
              <a:solidFill>
                <a:srgbClr val="303030"/>
              </a:solidFill>
            </a:endParaRPr>
          </a:p>
          <a:p>
            <a:pPr marL="685800" lvl="1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200"/>
              <a:buChar char="•"/>
            </a:pPr>
            <a:r>
              <a:rPr lang="en-US" sz="2800" dirty="0">
                <a:solidFill>
                  <a:srgbClr val="303030"/>
                </a:solidFill>
              </a:rPr>
              <a:t>Please wear PPE in crowded areas.</a:t>
            </a:r>
            <a:endParaRPr sz="2800" dirty="0">
              <a:solidFill>
                <a:srgbClr val="30303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30303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718" y="5856637"/>
            <a:ext cx="2594650" cy="66560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2916820" y="6136687"/>
            <a:ext cx="9275180" cy="9628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489001-7A20-C14F-8C6A-EADCD2C2F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74" t="16709" r="10341" b="15832"/>
          <a:stretch/>
        </p:blipFill>
        <p:spPr>
          <a:xfrm>
            <a:off x="7315198" y="0"/>
            <a:ext cx="6434149" cy="6184827"/>
          </a:xfrm>
          <a:prstGeom prst="trapezoid">
            <a:avLst/>
          </a:prstGeom>
        </p:spPr>
      </p:pic>
      <p:sp>
        <p:nvSpPr>
          <p:cNvPr id="112" name="Google Shape;112;p3"/>
          <p:cNvSpPr/>
          <p:nvPr/>
        </p:nvSpPr>
        <p:spPr>
          <a:xfrm>
            <a:off x="0" y="1266538"/>
            <a:ext cx="5173884" cy="446515"/>
          </a:xfrm>
          <a:prstGeom prst="rect">
            <a:avLst/>
          </a:prstGeom>
          <a:solidFill>
            <a:srgbClr val="729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299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4800"/>
              <a:buFont typeface="Open Sans Light"/>
              <a:buNone/>
            </a:pPr>
            <a:r>
              <a:rPr lang="en-US" sz="4800" b="1">
                <a:solidFill>
                  <a:srgbClr val="30303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APSG OVERVIEW</a:t>
            </a:r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718" y="5856637"/>
            <a:ext cx="2594650" cy="66560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2916820" y="6136687"/>
            <a:ext cx="9275180" cy="9628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24;p5">
            <a:extLst>
              <a:ext uri="{FF2B5EF4-FFF2-40B4-BE49-F238E27FC236}">
                <a16:creationId xmlns:a16="http://schemas.microsoft.com/office/drawing/2014/main" id="{1454FD7F-E75E-E64A-96D8-66102564115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476998" cy="389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spcBef>
                <a:spcPts val="0"/>
              </a:spcBef>
              <a:buClr>
                <a:srgbClr val="303030"/>
              </a:buClr>
              <a:buSzPts val="2800"/>
            </a:pPr>
            <a:r>
              <a:rPr lang="en-US" sz="2400" b="1" dirty="0">
                <a:solidFill>
                  <a:srgbClr val="303030"/>
                </a:solidFill>
              </a:rPr>
              <a:t>Association of Petroleum Surveying &amp; Geomatics (APSG)</a:t>
            </a:r>
          </a:p>
          <a:p>
            <a:pPr marL="228600" indent="-228600">
              <a:spcBef>
                <a:spcPts val="0"/>
              </a:spcBef>
              <a:buClr>
                <a:srgbClr val="303030"/>
              </a:buClr>
              <a:buSzPts val="2800"/>
            </a:pPr>
            <a:r>
              <a:rPr lang="en-US" sz="2400" dirty="0">
                <a:solidFill>
                  <a:srgbClr val="303030"/>
                </a:solidFill>
              </a:rPr>
              <a:t>Tax Exempt Non-Profit Professional Organization</a:t>
            </a:r>
          </a:p>
          <a:p>
            <a:pPr marL="228600" indent="-228600">
              <a:spcBef>
                <a:spcPts val="0"/>
              </a:spcBef>
              <a:buClr>
                <a:srgbClr val="303030"/>
              </a:buClr>
              <a:buSzPts val="2800"/>
            </a:pPr>
            <a:r>
              <a:rPr lang="en-US" sz="2400" dirty="0">
                <a:solidFill>
                  <a:srgbClr val="303030"/>
                </a:solidFill>
              </a:rPr>
              <a:t>Founded in 1998 – 22 years and still going!</a:t>
            </a:r>
          </a:p>
          <a:p>
            <a:pPr marL="228600" indent="-228600">
              <a:spcBef>
                <a:spcPts val="0"/>
              </a:spcBef>
              <a:buClr>
                <a:srgbClr val="303030"/>
              </a:buClr>
              <a:buSzPts val="2800"/>
            </a:pPr>
            <a:r>
              <a:rPr lang="en-US" sz="2400" dirty="0">
                <a:solidFill>
                  <a:srgbClr val="303030"/>
                </a:solidFill>
              </a:rPr>
              <a:t>Membership &amp; Mission</a:t>
            </a:r>
          </a:p>
          <a:p>
            <a:pPr marL="228600" indent="-228600">
              <a:spcBef>
                <a:spcPts val="0"/>
              </a:spcBef>
              <a:buClr>
                <a:srgbClr val="303030"/>
              </a:buClr>
              <a:buSzPts val="2800"/>
            </a:pPr>
            <a:r>
              <a:rPr lang="en-US" sz="2400" dirty="0">
                <a:solidFill>
                  <a:srgbClr val="303030"/>
                </a:solidFill>
              </a:rPr>
              <a:t>Follow Along:</a:t>
            </a:r>
          </a:p>
          <a:p>
            <a:pPr marL="685800" lvl="1" indent="-228600">
              <a:spcBef>
                <a:spcPts val="0"/>
              </a:spcBef>
              <a:buClr>
                <a:srgbClr val="303030"/>
              </a:buClr>
              <a:buSzPts val="2800"/>
            </a:pPr>
            <a:r>
              <a:rPr lang="en-US" sz="2000" b="1" dirty="0">
                <a:solidFill>
                  <a:srgbClr val="303030"/>
                </a:solidFill>
              </a:rPr>
              <a:t>Facebook</a:t>
            </a:r>
            <a:r>
              <a:rPr lang="en-US" sz="2000" dirty="0">
                <a:solidFill>
                  <a:srgbClr val="303030"/>
                </a:solidFill>
              </a:rPr>
              <a:t> - </a:t>
            </a:r>
            <a:r>
              <a:rPr lang="en-US" sz="2000" dirty="0">
                <a:solidFill>
                  <a:srgbClr val="303030"/>
                </a:solidFill>
                <a:hlinkClick r:id="rId5"/>
              </a:rPr>
              <a:t>https://www.facebook.com/APSGinfo</a:t>
            </a:r>
            <a:r>
              <a:rPr lang="en-US" sz="2000" dirty="0">
                <a:solidFill>
                  <a:srgbClr val="303030"/>
                </a:solidFill>
              </a:rPr>
              <a:t> </a:t>
            </a:r>
          </a:p>
          <a:p>
            <a:pPr marL="685800" lvl="1" indent="-228600">
              <a:spcBef>
                <a:spcPts val="0"/>
              </a:spcBef>
              <a:buClr>
                <a:srgbClr val="303030"/>
              </a:buClr>
              <a:buSzPts val="2800"/>
            </a:pPr>
            <a:r>
              <a:rPr lang="en-US" sz="2000" b="1" dirty="0">
                <a:solidFill>
                  <a:srgbClr val="303030"/>
                </a:solidFill>
              </a:rPr>
              <a:t>LinkedIn NPO </a:t>
            </a:r>
            <a:r>
              <a:rPr lang="en-US" sz="2000" dirty="0">
                <a:solidFill>
                  <a:srgbClr val="303030"/>
                </a:solidFill>
              </a:rPr>
              <a:t>– </a:t>
            </a:r>
            <a:r>
              <a:rPr lang="en-US" sz="2000" dirty="0">
                <a:solidFill>
                  <a:srgbClr val="303030"/>
                </a:solidFill>
                <a:hlinkClick r:id="rId6"/>
              </a:rPr>
              <a:t>https://www.linkedin.com/company/association-of-petroleum-surveying-and-geomatics-apsg</a:t>
            </a:r>
            <a:endParaRPr lang="en-US" sz="2000" dirty="0">
              <a:solidFill>
                <a:srgbClr val="303030"/>
              </a:solidFill>
            </a:endParaRPr>
          </a:p>
          <a:p>
            <a:pPr marL="685800" lvl="1" indent="-228600">
              <a:spcBef>
                <a:spcPts val="0"/>
              </a:spcBef>
              <a:buClr>
                <a:srgbClr val="303030"/>
              </a:buClr>
              <a:buSzPts val="2800"/>
            </a:pPr>
            <a:r>
              <a:rPr lang="en-US" sz="2000" b="1" dirty="0">
                <a:solidFill>
                  <a:srgbClr val="303030"/>
                </a:solidFill>
              </a:rPr>
              <a:t>LinkedIn Group* </a:t>
            </a:r>
            <a:r>
              <a:rPr lang="en-US" sz="2000" dirty="0">
                <a:solidFill>
                  <a:srgbClr val="303030"/>
                </a:solidFill>
              </a:rPr>
              <a:t>– </a:t>
            </a:r>
            <a:r>
              <a:rPr lang="en-US" sz="2000" i="1" dirty="0">
                <a:solidFill>
                  <a:srgbClr val="303030"/>
                </a:solidFill>
              </a:rPr>
              <a:t>Association of Petroleum Surveying and Geomatics (APSG)</a:t>
            </a:r>
            <a:r>
              <a:rPr lang="en-US" sz="2000" dirty="0">
                <a:solidFill>
                  <a:srgbClr val="303030"/>
                </a:solidFill>
              </a:rPr>
              <a:t> </a:t>
            </a:r>
            <a:r>
              <a:rPr lang="en-US" sz="2000" dirty="0">
                <a:solidFill>
                  <a:srgbClr val="303030"/>
                </a:solidFill>
                <a:hlinkClick r:id="rId7"/>
              </a:rPr>
              <a:t>https://www.linkedin.com/groups/12298277/</a:t>
            </a:r>
            <a:r>
              <a:rPr lang="en-US" sz="2000" dirty="0">
                <a:solidFill>
                  <a:srgbClr val="303030"/>
                </a:solidFill>
              </a:rPr>
              <a:t> </a:t>
            </a:r>
          </a:p>
          <a:p>
            <a:pPr marL="685800" lvl="1" indent="-228600">
              <a:spcBef>
                <a:spcPts val="0"/>
              </a:spcBef>
              <a:buClr>
                <a:srgbClr val="303030"/>
              </a:buClr>
              <a:buSzPts val="2800"/>
            </a:pPr>
            <a:endParaRPr lang="en-US" sz="1800" dirty="0">
              <a:solidFill>
                <a:srgbClr val="303030"/>
              </a:solidFill>
            </a:endParaRPr>
          </a:p>
          <a:p>
            <a:pPr marL="685800" lvl="1" indent="-76200">
              <a:buSzPts val="2400"/>
              <a:buFont typeface="Arial"/>
              <a:buNone/>
            </a:pPr>
            <a:endParaRPr lang="en-US" dirty="0">
              <a:solidFill>
                <a:srgbClr val="30303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0" y="1266538"/>
            <a:ext cx="5173884" cy="446515"/>
          </a:xfrm>
          <a:prstGeom prst="rect">
            <a:avLst/>
          </a:prstGeom>
          <a:solidFill>
            <a:srgbClr val="729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299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4800"/>
              <a:buFont typeface="Open Sans Light"/>
              <a:buNone/>
            </a:pPr>
            <a:r>
              <a:rPr lang="en-US" sz="4800" b="1">
                <a:solidFill>
                  <a:srgbClr val="30303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MEET OUR COMMITTEES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9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Char char="•"/>
            </a:pPr>
            <a:r>
              <a:rPr lang="en-US" dirty="0">
                <a:solidFill>
                  <a:srgbClr val="303030"/>
                </a:solidFill>
              </a:rPr>
              <a:t>APSG events are organized by…</a:t>
            </a:r>
            <a:endParaRPr dirty="0"/>
          </a:p>
          <a:p>
            <a:pPr marL="685800" lvl="1" indent="-228600">
              <a:buClr>
                <a:srgbClr val="303030"/>
              </a:buClr>
              <a:buSzPts val="2400"/>
            </a:pPr>
            <a:r>
              <a:rPr lang="en-US" b="1" dirty="0">
                <a:solidFill>
                  <a:srgbClr val="303030"/>
                </a:solidFill>
              </a:rPr>
              <a:t>APSG Chair</a:t>
            </a:r>
            <a:r>
              <a:rPr lang="en-US" b="1" dirty="0"/>
              <a:t> </a:t>
            </a:r>
            <a:r>
              <a:rPr lang="en-US" dirty="0"/>
              <a:t>| </a:t>
            </a:r>
            <a:r>
              <a:rPr lang="en-US" dirty="0">
                <a:solidFill>
                  <a:srgbClr val="303030"/>
                </a:solidFill>
              </a:rPr>
              <a:t>Chris Echols, Oceaneering </a:t>
            </a:r>
          </a:p>
          <a:p>
            <a:pPr marL="685800" lvl="1" indent="-228600">
              <a:buClr>
                <a:srgbClr val="303030"/>
              </a:buClr>
              <a:buSzPts val="2400"/>
            </a:pPr>
            <a:r>
              <a:rPr lang="en-US" b="1" dirty="0">
                <a:solidFill>
                  <a:srgbClr val="303030"/>
                </a:solidFill>
              </a:rPr>
              <a:t>Vice Chair </a:t>
            </a:r>
            <a:r>
              <a:rPr lang="en-US" dirty="0">
                <a:solidFill>
                  <a:srgbClr val="303030"/>
                </a:solidFill>
              </a:rPr>
              <a:t>|</a:t>
            </a:r>
            <a:r>
              <a:rPr lang="en-US" b="1" dirty="0">
                <a:solidFill>
                  <a:srgbClr val="303030"/>
                </a:solidFill>
              </a:rPr>
              <a:t> </a:t>
            </a:r>
            <a:r>
              <a:rPr lang="en-US" dirty="0">
                <a:solidFill>
                  <a:srgbClr val="303030"/>
                </a:solidFill>
              </a:rPr>
              <a:t>Aidan Thirsk, </a:t>
            </a:r>
            <a:r>
              <a:rPr lang="en-US" dirty="0" err="1">
                <a:solidFill>
                  <a:srgbClr val="303030"/>
                </a:solidFill>
              </a:rPr>
              <a:t>Zupt</a:t>
            </a:r>
            <a:r>
              <a:rPr lang="en-US" dirty="0">
                <a:solidFill>
                  <a:srgbClr val="303030"/>
                </a:solidFill>
              </a:rPr>
              <a:t> LLC </a:t>
            </a:r>
            <a:endParaRPr b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2400"/>
              <a:buChar char="•"/>
            </a:pPr>
            <a:r>
              <a:rPr lang="en-US" b="1" dirty="0">
                <a:solidFill>
                  <a:srgbClr val="303030"/>
                </a:solidFill>
              </a:rPr>
              <a:t>Treasurer </a:t>
            </a:r>
            <a:r>
              <a:rPr lang="en-US" dirty="0">
                <a:solidFill>
                  <a:srgbClr val="303030"/>
                </a:solidFill>
              </a:rPr>
              <a:t>|</a:t>
            </a:r>
            <a:r>
              <a:rPr lang="en-US" b="1" dirty="0">
                <a:solidFill>
                  <a:srgbClr val="303030"/>
                </a:solidFill>
              </a:rPr>
              <a:t> </a:t>
            </a:r>
            <a:r>
              <a:rPr lang="en-US" dirty="0">
                <a:solidFill>
                  <a:srgbClr val="303030"/>
                </a:solidFill>
              </a:rPr>
              <a:t>Ryan Brown, OARS LLC – </a:t>
            </a:r>
            <a:r>
              <a:rPr lang="en-US" b="1" dirty="0">
                <a:solidFill>
                  <a:srgbClr val="303030"/>
                </a:solidFill>
              </a:rPr>
              <a:t>Treasurer</a:t>
            </a:r>
            <a:endParaRPr b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2400"/>
              <a:buChar char="•"/>
            </a:pPr>
            <a:r>
              <a:rPr lang="en-US" b="1" dirty="0">
                <a:solidFill>
                  <a:srgbClr val="303030"/>
                </a:solidFill>
              </a:rPr>
              <a:t>Communications Chair </a:t>
            </a:r>
            <a:r>
              <a:rPr lang="en-US" dirty="0">
                <a:solidFill>
                  <a:srgbClr val="303030"/>
                </a:solidFill>
              </a:rPr>
              <a:t>|</a:t>
            </a:r>
            <a:r>
              <a:rPr lang="en-US" b="1" dirty="0">
                <a:solidFill>
                  <a:srgbClr val="303030"/>
                </a:solidFill>
              </a:rPr>
              <a:t> </a:t>
            </a:r>
            <a:r>
              <a:rPr lang="en-US" dirty="0">
                <a:solidFill>
                  <a:srgbClr val="303030"/>
                </a:solidFill>
              </a:rPr>
              <a:t>Jennifer Still, Integrated Informatics Inc</a:t>
            </a:r>
            <a:endParaRPr b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2400"/>
              <a:buChar char="•"/>
            </a:pPr>
            <a:r>
              <a:rPr lang="en-US" b="1" dirty="0">
                <a:solidFill>
                  <a:srgbClr val="303030"/>
                </a:solidFill>
              </a:rPr>
              <a:t>Education Chair </a:t>
            </a:r>
            <a:r>
              <a:rPr lang="en-US" dirty="0">
                <a:solidFill>
                  <a:srgbClr val="303030"/>
                </a:solidFill>
              </a:rPr>
              <a:t>|</a:t>
            </a:r>
            <a:r>
              <a:rPr lang="en-US" b="1" dirty="0">
                <a:solidFill>
                  <a:srgbClr val="303030"/>
                </a:solidFill>
              </a:rPr>
              <a:t> </a:t>
            </a:r>
            <a:r>
              <a:rPr lang="en-US" dirty="0">
                <a:solidFill>
                  <a:srgbClr val="303030"/>
                </a:solidFill>
              </a:rPr>
              <a:t>Stacey Lyle, Texas A&amp;M University</a:t>
            </a: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800"/>
              <a:buChar char="•"/>
            </a:pPr>
            <a:r>
              <a:rPr lang="en-US" dirty="0">
                <a:solidFill>
                  <a:srgbClr val="303030"/>
                </a:solidFill>
              </a:rPr>
              <a:t>Join us!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2400"/>
              <a:buChar char="•"/>
            </a:pPr>
            <a:r>
              <a:rPr lang="en-US" b="1" dirty="0">
                <a:solidFill>
                  <a:srgbClr val="303030"/>
                </a:solidFill>
              </a:rPr>
              <a:t>Membership Chair </a:t>
            </a:r>
            <a:r>
              <a:rPr lang="en-US" dirty="0">
                <a:solidFill>
                  <a:srgbClr val="303030"/>
                </a:solidFill>
              </a:rPr>
              <a:t>position available. Contact </a:t>
            </a:r>
            <a:r>
              <a:rPr lang="en-US" dirty="0">
                <a:solidFill>
                  <a:srgbClr val="303030"/>
                </a:solidFill>
                <a:hlinkClick r:id="rId3"/>
              </a:rPr>
              <a:t>chair@apsg.info</a:t>
            </a:r>
            <a:r>
              <a:rPr lang="en-US" dirty="0">
                <a:solidFill>
                  <a:srgbClr val="303030"/>
                </a:solidFill>
              </a:rPr>
              <a:t>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2400"/>
              <a:buChar char="•"/>
            </a:pPr>
            <a:r>
              <a:rPr lang="en-US" dirty="0">
                <a:solidFill>
                  <a:srgbClr val="303030"/>
                </a:solidFill>
              </a:rPr>
              <a:t>Need candidate(s) for </a:t>
            </a:r>
            <a:r>
              <a:rPr lang="en-US" b="1" dirty="0">
                <a:solidFill>
                  <a:srgbClr val="303030"/>
                </a:solidFill>
              </a:rPr>
              <a:t>Vice Chair </a:t>
            </a:r>
            <a:r>
              <a:rPr lang="en-US" dirty="0">
                <a:solidFill>
                  <a:srgbClr val="303030"/>
                </a:solidFill>
              </a:rPr>
              <a:t>come elections at the </a:t>
            </a:r>
            <a:r>
              <a:rPr lang="en-US" b="1" dirty="0">
                <a:solidFill>
                  <a:srgbClr val="303030"/>
                </a:solidFill>
              </a:rPr>
              <a:t>APSG 44 Fall Meeting</a:t>
            </a:r>
            <a:endParaRPr b="1"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03030"/>
              </a:solidFill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03030"/>
              </a:solidFill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rgbClr val="303030"/>
              </a:solidFill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03030"/>
              </a:solidFill>
            </a:endParaRPr>
          </a:p>
        </p:txBody>
      </p:sp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718" y="5856637"/>
            <a:ext cx="2594650" cy="66560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/>
          <p:nvPr/>
        </p:nvSpPr>
        <p:spPr>
          <a:xfrm>
            <a:off x="2916820" y="6136687"/>
            <a:ext cx="9275180" cy="9628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0" y="1266538"/>
            <a:ext cx="5173884" cy="446515"/>
          </a:xfrm>
          <a:prstGeom prst="rect">
            <a:avLst/>
          </a:prstGeom>
          <a:solidFill>
            <a:srgbClr val="729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299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4800"/>
              <a:buFont typeface="Open Sans Light"/>
              <a:buNone/>
            </a:pPr>
            <a:r>
              <a:rPr lang="en-US" sz="4800" b="1">
                <a:solidFill>
                  <a:srgbClr val="30303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APSG 43: OUR 1</a:t>
            </a:r>
            <a:r>
              <a:rPr lang="en-US" sz="4800" b="1" baseline="30000">
                <a:solidFill>
                  <a:srgbClr val="30303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</a:t>
            </a:r>
            <a:r>
              <a:rPr lang="en-US" sz="4800" b="1">
                <a:solidFill>
                  <a:srgbClr val="30303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DIGITAL MEETING</a:t>
            </a:r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9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Char char="•"/>
            </a:pPr>
            <a:r>
              <a:rPr lang="en-US" dirty="0">
                <a:solidFill>
                  <a:srgbClr val="303030"/>
                </a:solidFill>
              </a:rPr>
              <a:t>You asked – we listened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800"/>
              <a:buChar char="•"/>
            </a:pPr>
            <a:r>
              <a:rPr lang="en-US" dirty="0">
                <a:solidFill>
                  <a:srgbClr val="303030"/>
                </a:solidFill>
              </a:rPr>
              <a:t>The (unexpected) digital transformation - Zoom!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800"/>
              <a:buChar char="•"/>
            </a:pPr>
            <a:r>
              <a:rPr lang="en-US" dirty="0">
                <a:solidFill>
                  <a:srgbClr val="303030"/>
                </a:solidFill>
              </a:rPr>
              <a:t>The future format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03030"/>
              </a:solidFill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rgbClr val="303030"/>
              </a:solidFill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03030"/>
              </a:solidFill>
            </a:endParaRPr>
          </a:p>
        </p:txBody>
      </p:sp>
      <p:sp>
        <p:nvSpPr>
          <p:cNvPr id="135" name="Google Shape;1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718" y="5856637"/>
            <a:ext cx="2594650" cy="66560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/>
          <p:nvPr/>
        </p:nvSpPr>
        <p:spPr>
          <a:xfrm>
            <a:off x="2916820" y="6136687"/>
            <a:ext cx="9275180" cy="9628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/>
          <p:nvPr/>
        </p:nvSpPr>
        <p:spPr>
          <a:xfrm>
            <a:off x="0" y="1266538"/>
            <a:ext cx="5173884" cy="446515"/>
          </a:xfrm>
          <a:prstGeom prst="rect">
            <a:avLst/>
          </a:prstGeom>
          <a:solidFill>
            <a:srgbClr val="729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299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4800"/>
              <a:buFont typeface="Open Sans Light"/>
              <a:buNone/>
            </a:pPr>
            <a:r>
              <a:rPr lang="en-US" sz="4800" b="1" dirty="0">
                <a:solidFill>
                  <a:srgbClr val="30303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MEMBERSHIP UPDATES</a:t>
            </a:r>
            <a:endParaRPr dirty="0"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9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Char char="•"/>
            </a:pPr>
            <a:r>
              <a:rPr lang="en-US" dirty="0">
                <a:solidFill>
                  <a:srgbClr val="303030"/>
                </a:solidFill>
              </a:rPr>
              <a:t>Current Status &amp; Rates of APSG Memberships (as of May 7, 2020)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03030"/>
              </a:solidFill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rgbClr val="303030"/>
              </a:solidFill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03030"/>
              </a:solidFill>
            </a:endParaRPr>
          </a:p>
        </p:txBody>
      </p:sp>
      <p:sp>
        <p:nvSpPr>
          <p:cNvPr id="145" name="Google Shape;1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718" y="5856637"/>
            <a:ext cx="2594650" cy="66560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2916820" y="6136687"/>
            <a:ext cx="9275180" cy="9628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DDFE36D-2872-5C4E-AC81-C13DF65B8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68987"/>
              </p:ext>
            </p:extLst>
          </p:nvPr>
        </p:nvGraphicFramePr>
        <p:xfrm>
          <a:off x="2916820" y="2801168"/>
          <a:ext cx="636844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175">
                  <a:extLst>
                    <a:ext uri="{9D8B030D-6E8A-4147-A177-3AD203B41FA5}">
                      <a16:colId xmlns:a16="http://schemas.microsoft.com/office/drawing/2014/main" val="3925894864"/>
                    </a:ext>
                  </a:extLst>
                </a:gridCol>
                <a:gridCol w="3229268">
                  <a:extLst>
                    <a:ext uri="{9D8B030D-6E8A-4147-A177-3AD203B41FA5}">
                      <a16:colId xmlns:a16="http://schemas.microsoft.com/office/drawing/2014/main" val="54264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MEMBERSHIP TYPE</a:t>
                      </a:r>
                    </a:p>
                  </a:txBody>
                  <a:tcPr anchor="ctr">
                    <a:solidFill>
                      <a:srgbClr val="729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NO. OF MEMBERS</a:t>
                      </a:r>
                    </a:p>
                  </a:txBody>
                  <a:tcPr anchor="ctr">
                    <a:solidFill>
                      <a:srgbClr val="729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0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428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02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LIFETIME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87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63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661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26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86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/>
          <p:nvPr/>
        </p:nvSpPr>
        <p:spPr>
          <a:xfrm>
            <a:off x="0" y="1266538"/>
            <a:ext cx="5173884" cy="446515"/>
          </a:xfrm>
          <a:prstGeom prst="rect">
            <a:avLst/>
          </a:prstGeom>
          <a:solidFill>
            <a:srgbClr val="729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299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4800"/>
              <a:buFont typeface="Open Sans Light"/>
              <a:buNone/>
            </a:pPr>
            <a:r>
              <a:rPr lang="en-US" sz="4800" b="1">
                <a:solidFill>
                  <a:srgbClr val="30303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ORGANIZATION UPDATES</a:t>
            </a:r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523593" cy="389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Char char="•"/>
            </a:pPr>
            <a:r>
              <a:rPr lang="en-US" dirty="0">
                <a:solidFill>
                  <a:srgbClr val="303030"/>
                </a:solidFill>
              </a:rPr>
              <a:t>Division of industries represented by APSG members…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03030"/>
              </a:solidFill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rgbClr val="303030"/>
              </a:solidFill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03030"/>
              </a:solidFill>
            </a:endParaRPr>
          </a:p>
        </p:txBody>
      </p:sp>
      <p:sp>
        <p:nvSpPr>
          <p:cNvPr id="145" name="Google Shape;1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718" y="5856637"/>
            <a:ext cx="2594650" cy="66560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2916820" y="6136687"/>
            <a:ext cx="9275180" cy="9628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31A7A24-B26B-C842-A7D5-D5F4D630A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262755"/>
              </p:ext>
            </p:extLst>
          </p:nvPr>
        </p:nvGraphicFramePr>
        <p:xfrm>
          <a:off x="5304596" y="1570042"/>
          <a:ext cx="6612008" cy="444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FD276FB-AC46-D543-AD42-622533708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034532"/>
              </p:ext>
            </p:extLst>
          </p:nvPr>
        </p:nvGraphicFramePr>
        <p:xfrm>
          <a:off x="1142642" y="3429000"/>
          <a:ext cx="3548356" cy="1610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659">
                  <a:extLst>
                    <a:ext uri="{9D8B030D-6E8A-4147-A177-3AD203B41FA5}">
                      <a16:colId xmlns:a16="http://schemas.microsoft.com/office/drawing/2014/main" val="3925894864"/>
                    </a:ext>
                  </a:extLst>
                </a:gridCol>
                <a:gridCol w="1723697">
                  <a:extLst>
                    <a:ext uri="{9D8B030D-6E8A-4147-A177-3AD203B41FA5}">
                      <a16:colId xmlns:a16="http://schemas.microsoft.com/office/drawing/2014/main" val="263076670"/>
                    </a:ext>
                  </a:extLst>
                </a:gridCol>
              </a:tblGrid>
              <a:tr h="3220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MEMBERSHIP TYPE</a:t>
                      </a:r>
                    </a:p>
                  </a:txBody>
                  <a:tcPr anchor="ctr">
                    <a:solidFill>
                      <a:srgbClr val="729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MEMBERSHIP RATE</a:t>
                      </a:r>
                    </a:p>
                  </a:txBody>
                  <a:tcPr anchor="ctr">
                    <a:solidFill>
                      <a:srgbClr val="729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02353"/>
                  </a:ext>
                </a:extLst>
              </a:tr>
              <a:tr h="3220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5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$275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428127"/>
                  </a:ext>
                </a:extLst>
              </a:tr>
              <a:tr h="3220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ANNUAL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029678"/>
                  </a:ext>
                </a:extLst>
              </a:tr>
              <a:tr h="3220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LIFETIME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874647"/>
                  </a:ext>
                </a:extLst>
              </a:tr>
              <a:tr h="3220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639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21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>
            <a:off x="0" y="1266538"/>
            <a:ext cx="5173884" cy="446515"/>
          </a:xfrm>
          <a:prstGeom prst="rect">
            <a:avLst/>
          </a:prstGeom>
          <a:solidFill>
            <a:srgbClr val="729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299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4800"/>
              <a:buFont typeface="Open Sans Light"/>
              <a:buNone/>
            </a:pPr>
            <a:r>
              <a:rPr lang="en-US" sz="4800" b="1" dirty="0">
                <a:solidFill>
                  <a:srgbClr val="30303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FINANCIAL UPDATES</a:t>
            </a:r>
            <a:endParaRPr dirty="0"/>
          </a:p>
        </p:txBody>
      </p:sp>
      <p:sp>
        <p:nvSpPr>
          <p:cNvPr id="154" name="Google Shape;15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9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03030"/>
              </a:solidFill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rgbClr val="303030"/>
              </a:solidFill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03030"/>
              </a:solidFill>
            </a:endParaRPr>
          </a:p>
        </p:txBody>
      </p:sp>
      <p:sp>
        <p:nvSpPr>
          <p:cNvPr id="155" name="Google Shape;1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718" y="5856637"/>
            <a:ext cx="2594650" cy="66560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/>
          <p:nvPr/>
        </p:nvSpPr>
        <p:spPr>
          <a:xfrm>
            <a:off x="2916820" y="6136687"/>
            <a:ext cx="9275180" cy="9628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561248-D5DF-46D2-B08A-FC392AD8F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990" y="2221841"/>
            <a:ext cx="5660020" cy="30222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/>
          <p:nvPr/>
        </p:nvSpPr>
        <p:spPr>
          <a:xfrm>
            <a:off x="0" y="1266538"/>
            <a:ext cx="5173884" cy="446515"/>
          </a:xfrm>
          <a:prstGeom prst="rect">
            <a:avLst/>
          </a:prstGeom>
          <a:solidFill>
            <a:srgbClr val="729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299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4800"/>
              <a:buFont typeface="Open Sans Light"/>
              <a:buNone/>
            </a:pPr>
            <a:r>
              <a:rPr lang="en-US" sz="4800" b="1">
                <a:solidFill>
                  <a:srgbClr val="30303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ORGANIZATION UPDATES</a:t>
            </a:r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9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Char char="•"/>
            </a:pPr>
            <a:r>
              <a:rPr lang="en-US" dirty="0">
                <a:solidFill>
                  <a:srgbClr val="303030"/>
                </a:solidFill>
              </a:rPr>
              <a:t>Texas A&amp;M Student Chapter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Char char="•"/>
            </a:pPr>
            <a:r>
              <a:rPr lang="en-US" dirty="0">
                <a:solidFill>
                  <a:srgbClr val="303030"/>
                </a:solidFill>
              </a:rPr>
              <a:t>MTS BBQ</a:t>
            </a:r>
            <a:endParaRPr dirty="0">
              <a:solidFill>
                <a:srgbClr val="303030"/>
              </a:solidFill>
            </a:endParaRPr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Char char="•"/>
            </a:pPr>
            <a:r>
              <a:rPr lang="en-US" dirty="0">
                <a:solidFill>
                  <a:srgbClr val="303030"/>
                </a:solidFill>
              </a:rPr>
              <a:t>Social attendance increased!</a:t>
            </a:r>
            <a:endParaRPr dirty="0">
              <a:solidFill>
                <a:srgbClr val="303030"/>
              </a:solidFill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03030"/>
              </a:solidFill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rgbClr val="303030"/>
              </a:solidFill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03030"/>
              </a:solidFill>
            </a:endParaRPr>
          </a:p>
        </p:txBody>
      </p:sp>
      <p:sp>
        <p:nvSpPr>
          <p:cNvPr id="165" name="Google Shape;1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66" name="Google Shape;16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718" y="5856637"/>
            <a:ext cx="2594650" cy="66560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/>
          <p:nvPr/>
        </p:nvSpPr>
        <p:spPr>
          <a:xfrm>
            <a:off x="2916820" y="6136687"/>
            <a:ext cx="9275180" cy="9628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0519" y="3649208"/>
            <a:ext cx="2387764" cy="2387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404</Words>
  <Application>Microsoft Macintosh PowerPoint</Application>
  <PresentationFormat>Widescreen</PresentationFormat>
  <Paragraphs>93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Open Sans Light</vt:lpstr>
      <vt:lpstr>Calibri</vt:lpstr>
      <vt:lpstr>Arial</vt:lpstr>
      <vt:lpstr>Open Sans</vt:lpstr>
      <vt:lpstr>Office Theme</vt:lpstr>
      <vt:lpstr>APSG 43: THE IMPACT OF AUTOMATION ON THE GEODETIC WORKFLOW</vt:lpstr>
      <vt:lpstr>SAFETY BRIEFING</vt:lpstr>
      <vt:lpstr>APSG OVERVIEW</vt:lpstr>
      <vt:lpstr>MEET OUR COMMITTEES</vt:lpstr>
      <vt:lpstr>APSG 43: OUR 1ST DIGITAL MEETING</vt:lpstr>
      <vt:lpstr>MEMBERSHIP UPDATES</vt:lpstr>
      <vt:lpstr>ORGANIZATION UPDATES</vt:lpstr>
      <vt:lpstr>FINANCIAL UPDATES</vt:lpstr>
      <vt:lpstr>ORGANIZATION UPDATES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APSG 43: THE IMPACT OF AUTOMATION ON THE GEODETIC WORKFLOW</dc:title>
  <dc:creator>Jennifer Still</dc:creator>
  <cp:lastModifiedBy>Jennifer Still</cp:lastModifiedBy>
  <cp:revision>10</cp:revision>
  <dcterms:created xsi:type="dcterms:W3CDTF">2018-04-16T14:30:28Z</dcterms:created>
  <dcterms:modified xsi:type="dcterms:W3CDTF">2020-05-07T20:56:55Z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-50544644</vt:i4>
  </property>
  <property fmtid="{D5CDD505-2E9C-101B-9397-08002B2CF9AE}" pid="3" name="_NewReviewCycle">
    <vt:lpwstr/>
  </property>
  <property fmtid="{D5CDD505-2E9C-101B-9397-08002B2CF9AE}" pid="4" name="_EmailSubject">
    <vt:lpwstr>APSG - offer to create templates</vt:lpwstr>
  </property>
  <property fmtid="{D5CDD505-2E9C-101B-9397-08002B2CF9AE}" pid="5" name="_AuthorEmail">
    <vt:lpwstr>kelly.r.fournier@exxonmobil.com</vt:lpwstr>
  </property>
  <property fmtid="{D5CDD505-2E9C-101B-9397-08002B2CF9AE}" pid="6" name="_AuthorEmailDisplayName">
    <vt:lpwstr>Fournier, Kelly R</vt:lpwstr>
  </property>
</Properties>
</file>